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3"/>
  </p:notesMasterIdLst>
  <p:sldIdLst>
    <p:sldId id="256" r:id="rId2"/>
    <p:sldId id="257" r:id="rId3"/>
    <p:sldId id="258" r:id="rId4"/>
    <p:sldId id="276" r:id="rId5"/>
    <p:sldId id="283" r:id="rId6"/>
    <p:sldId id="271" r:id="rId7"/>
    <p:sldId id="270" r:id="rId8"/>
    <p:sldId id="273" r:id="rId9"/>
    <p:sldId id="278" r:id="rId10"/>
    <p:sldId id="282" r:id="rId11"/>
    <p:sldId id="267" r:id="rId12"/>
  </p:sldIdLst>
  <p:sldSz cx="18288000" cy="10287000"/>
  <p:notesSz cx="6858000" cy="9144000"/>
  <p:embeddedFontLst>
    <p:embeddedFont>
      <p:font typeface="Alegreya Sans Medium" panose="020B0604020202020204" charset="0"/>
      <p:regular r:id="rId14"/>
      <p:bold r:id="rId15"/>
      <p:italic r:id="rId16"/>
      <p:boldItalic r:id="rId17"/>
    </p:embeddedFont>
    <p:embeddedFont>
      <p:font typeface="Calibri" panose="020F0502020204030204" pitchFamily="34" charset="0"/>
      <p:regular r:id="rId18"/>
      <p:bold r:id="rId19"/>
      <p:italic r:id="rId20"/>
      <p:boldItalic r:id="rId21"/>
    </p:embeddedFont>
    <p:embeddedFont>
      <p:font typeface="Franklin Gothic Book" panose="020B0503020102020204" pitchFamily="34" charset="0"/>
      <p:regular r:id="rId22"/>
      <p:italic r:id="rId23"/>
    </p:embeddedFont>
    <p:embeddedFont>
      <p:font typeface="Georgia" panose="02040502050405020303" pitchFamily="18" charset="0"/>
      <p:regular r:id="rId24"/>
      <p:bold r:id="rId25"/>
      <p:italic r:id="rId26"/>
      <p:boldItalic r:id="rId27"/>
    </p:embeddedFont>
    <p:embeddedFont>
      <p:font typeface="Lato" panose="020F0502020204030203" pitchFamily="34" charset="0"/>
      <p:regular r:id="rId28"/>
      <p:bold r:id="rId29"/>
      <p:italic r:id="rId30"/>
      <p:boldItalic r:id="rId31"/>
    </p:embeddedFont>
    <p:embeddedFont>
      <p:font typeface="Maiandra GD" panose="020E0502030308020204" pitchFamily="34" charset="0"/>
      <p:regular r:id="rId32"/>
    </p:embeddedFont>
    <p:embeddedFont>
      <p:font typeface="Merriweather" panose="00000500000000000000" pitchFamily="2" charset="0"/>
      <p:regular r:id="rId33"/>
      <p:bold r:id="rId34"/>
      <p:italic r:id="rId35"/>
      <p:boldItalic r:id="rId36"/>
    </p:embeddedFont>
    <p:embeddedFont>
      <p:font typeface="Mistral" panose="03090702030407020403" pitchFamily="66" charset="0"/>
      <p:regular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3" roundtripDataSignature="AMtx7misswIBc1sU6rS8j0/Ob9vjqwF1d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sh mistry" initials="hm" lastIdx="1" clrIdx="0">
    <p:extLst>
      <p:ext uri="{19B8F6BF-5375-455C-9EA6-DF929625EA0E}">
        <p15:presenceInfo xmlns:p15="http://schemas.microsoft.com/office/powerpoint/2012/main" userId="aad62a88feafe07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BF4E713-5149-4C4C-AC12-D1D3802C90FE}">
  <a:tblStyle styleId="{6BF4E713-5149-4C4C-AC12-D1D3802C90FE}"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81046" autoAdjust="0"/>
  </p:normalViewPr>
  <p:slideViewPr>
    <p:cSldViewPr snapToGrid="0">
      <p:cViewPr varScale="1">
        <p:scale>
          <a:sx n="57" d="100"/>
          <a:sy n="57" d="100"/>
        </p:scale>
        <p:origin x="590" y="91"/>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21" Type="http://schemas.openxmlformats.org/officeDocument/2006/relationships/font" Target="fonts/font8.fntdata"/><Relationship Id="rId34" Type="http://schemas.openxmlformats.org/officeDocument/2006/relationships/font" Target="fonts/font21.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font" Target="fonts/font24.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font" Target="fonts/font23.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font" Target="fonts/font18.fntdata"/><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font" Target="fonts/font22.fntdata"/><Relationship Id="rId43" Type="http://customschemas.google.com/relationships/presentationmetadata" Target="meta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46"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4-02T23:48:07.585" idx="1">
    <p:pos x="10" y="10"/>
    <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4" name="Google Shape;16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914234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2" name="Google Shape;28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2" name="Google Shape;9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0" i="0" dirty="0">
                <a:solidFill>
                  <a:srgbClr val="1D3D63"/>
                </a:solidFill>
                <a:effectLst/>
                <a:latin typeface="Lato" panose="020F0502020204030203" pitchFamily="34" charset="0"/>
              </a:rPr>
              <a:t>The world population increased from 1 billion in 1800 to around 8 billion today.</a:t>
            </a:r>
            <a:endParaRPr dirty="0"/>
          </a:p>
        </p:txBody>
      </p:sp>
      <p:sp>
        <p:nvSpPr>
          <p:cNvPr id="103" name="Google Shape;10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4" name="Google Shape;16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30794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4" name="Google Shape;16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9209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4" name="Google Shape;16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7195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4" name="Google Shape;16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37641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4" name="Google Shape;16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67090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4" name="Google Shape;16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34851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2"/>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3" name="Google Shape;43;p22"/>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4" name="Google Shape;44;p22"/>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22"/>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4"/>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4"/>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57" name="Google Shape;57;p24"/>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58" name="Google Shape;58;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5"/>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5"/>
          <p:cNvSpPr>
            <a:spLocks noGrp="1"/>
          </p:cNvSpPr>
          <p:nvPr>
            <p:ph type="pic" idx="2"/>
          </p:nvPr>
        </p:nvSpPr>
        <p:spPr>
          <a:xfrm>
            <a:off x="1792288" y="612775"/>
            <a:ext cx="5486400" cy="4114800"/>
          </a:xfrm>
          <a:prstGeom prst="rect">
            <a:avLst/>
          </a:prstGeom>
          <a:noFill/>
          <a:ln>
            <a:noFill/>
          </a:ln>
        </p:spPr>
      </p:sp>
      <p:sp>
        <p:nvSpPr>
          <p:cNvPr id="64" name="Google Shape;64;p25"/>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5" name="Google Shape;65;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6"/>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1" name="Google Shape;71;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7"/>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7"/>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4" r:id="rId2"/>
    <p:sldLayoutId id="2147483655" r:id="rId3"/>
    <p:sldLayoutId id="2147483656" r:id="rId4"/>
    <p:sldLayoutId id="2147483657" r:id="rId5"/>
    <p:sldLayoutId id="2147483658" r:id="rId6"/>
    <p:sldLayoutId id="2147483659"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83"/>
        <p:cNvGrpSpPr/>
        <p:nvPr/>
      </p:nvGrpSpPr>
      <p:grpSpPr>
        <a:xfrm>
          <a:off x="0" y="0"/>
          <a:ext cx="0" cy="0"/>
          <a:chOff x="0" y="0"/>
          <a:chExt cx="0" cy="0"/>
        </a:xfrm>
      </p:grpSpPr>
      <p:cxnSp>
        <p:nvCxnSpPr>
          <p:cNvPr id="85" name="Google Shape;85;p1"/>
          <p:cNvCxnSpPr/>
          <p:nvPr/>
        </p:nvCxnSpPr>
        <p:spPr>
          <a:xfrm>
            <a:off x="8495771" y="477023"/>
            <a:ext cx="1296457" cy="0"/>
          </a:xfrm>
          <a:prstGeom prst="straightConnector1">
            <a:avLst/>
          </a:prstGeom>
          <a:noFill/>
          <a:ln w="38100" cap="flat" cmpd="sng">
            <a:solidFill>
              <a:srgbClr val="000000"/>
            </a:solidFill>
            <a:prstDash val="solid"/>
            <a:round/>
            <a:headEnd type="none" w="sm" len="sm"/>
            <a:tailEnd type="none" w="sm" len="sm"/>
          </a:ln>
        </p:spPr>
      </p:cxnSp>
      <p:sp>
        <p:nvSpPr>
          <p:cNvPr id="89" name="Google Shape;89;p1"/>
          <p:cNvSpPr txBox="1"/>
          <p:nvPr/>
        </p:nvSpPr>
        <p:spPr>
          <a:xfrm>
            <a:off x="0" y="477023"/>
            <a:ext cx="18288000" cy="1935273"/>
          </a:xfrm>
          <a:prstGeom prst="rect">
            <a:avLst/>
          </a:prstGeom>
          <a:noFill/>
          <a:ln>
            <a:noFill/>
          </a:ln>
        </p:spPr>
        <p:txBody>
          <a:bodyPr spcFirstLastPara="1" wrap="square" lIns="0" tIns="0" rIns="0" bIns="0" anchor="t" anchorCtr="0">
            <a:spAutoFit/>
          </a:bodyPr>
          <a:lstStyle/>
          <a:p>
            <a:pPr marL="0" marR="0" lvl="0" indent="0" algn="ctr" rtl="0">
              <a:lnSpc>
                <a:spcPct val="131000"/>
              </a:lnSpc>
              <a:spcBef>
                <a:spcPts val="0"/>
              </a:spcBef>
              <a:spcAft>
                <a:spcPts val="0"/>
              </a:spcAft>
              <a:buClr>
                <a:srgbClr val="000000"/>
              </a:buClr>
              <a:buSzPts val="6500"/>
              <a:buFont typeface="Arial"/>
              <a:buNone/>
            </a:pPr>
            <a:r>
              <a:rPr lang="en-US" sz="4800" b="0" i="0" u="none" strike="noStrike" cap="none" dirty="0">
                <a:solidFill>
                  <a:srgbClr val="000000"/>
                </a:solidFill>
                <a:latin typeface="Merriweather"/>
                <a:ea typeface="Merriweather"/>
                <a:cs typeface="Merriweather"/>
                <a:sym typeface="Merriweather"/>
              </a:rPr>
              <a:t>		</a:t>
            </a:r>
            <a:r>
              <a:rPr lang="en-US" sz="4800" b="0" i="0" u="none" strike="noStrike" cap="none" dirty="0">
                <a:solidFill>
                  <a:srgbClr val="000000"/>
                </a:solidFill>
                <a:latin typeface="Georgia" panose="02040502050405020303" pitchFamily="18" charset="0"/>
                <a:ea typeface="Merriweather"/>
                <a:cs typeface="Merriweather"/>
                <a:sym typeface="Merriweather"/>
              </a:rPr>
              <a:t>GROWTH OF WORLD POPULATION</a:t>
            </a:r>
            <a:r>
              <a:rPr lang="en-US" dirty="0">
                <a:latin typeface="Georgia" panose="02040502050405020303" pitchFamily="18" charset="0"/>
                <a:ea typeface="Merriweather"/>
              </a:rPr>
              <a:t>  </a:t>
            </a:r>
            <a:r>
              <a:rPr lang="en-US" sz="4800" b="0" i="0" u="none" strike="noStrike" cap="none" dirty="0">
                <a:solidFill>
                  <a:srgbClr val="000000"/>
                </a:solidFill>
                <a:latin typeface="Georgia" panose="02040502050405020303" pitchFamily="18" charset="0"/>
                <a:ea typeface="Merriweather"/>
                <a:cs typeface="Merriweather"/>
                <a:sym typeface="Merriweather"/>
              </a:rPr>
              <a:t>AND FUTURE     										PREDICTION         </a:t>
            </a:r>
            <a:r>
              <a:rPr lang="en-US" sz="4800" b="0" i="0" u="none" strike="noStrike" cap="none" dirty="0">
                <a:solidFill>
                  <a:srgbClr val="000000"/>
                </a:solidFill>
                <a:latin typeface="Merriweather"/>
                <a:ea typeface="Merriweather"/>
                <a:cs typeface="Merriweather"/>
                <a:sym typeface="Merriweather"/>
              </a:rPr>
              <a:t>			</a:t>
            </a:r>
            <a:r>
              <a:rPr lang="en-US" sz="4800" b="0" i="0" u="none" strike="noStrike" cap="none" dirty="0">
                <a:solidFill>
                  <a:srgbClr val="000000"/>
                </a:solidFill>
                <a:latin typeface="Mistral" panose="03090702030407020403" pitchFamily="66" charset="0"/>
                <a:ea typeface="Merriweather"/>
                <a:cs typeface="Merriweather"/>
                <a:sym typeface="Merriweather"/>
              </a:rPr>
              <a:t>- Group 5</a:t>
            </a:r>
            <a:endParaRPr sz="4800" b="0" i="0" u="none" strike="noStrike" cap="none" dirty="0">
              <a:solidFill>
                <a:srgbClr val="000000"/>
              </a:solidFill>
              <a:latin typeface="Mistral" panose="03090702030407020403" pitchFamily="66" charset="0"/>
              <a:ea typeface="Merriweather"/>
              <a:cs typeface="Merriweather"/>
              <a:sym typeface="Merriweather"/>
            </a:endParaRPr>
          </a:p>
        </p:txBody>
      </p:sp>
      <p:pic>
        <p:nvPicPr>
          <p:cNvPr id="3" name="Picture 2">
            <a:extLst>
              <a:ext uri="{FF2B5EF4-FFF2-40B4-BE49-F238E27FC236}">
                <a16:creationId xmlns:a16="http://schemas.microsoft.com/office/drawing/2014/main" id="{943022D4-0313-3AF9-B79E-8D66E3AE097D}"/>
              </a:ext>
            </a:extLst>
          </p:cNvPr>
          <p:cNvPicPr>
            <a:picLocks noChangeAspect="1"/>
          </p:cNvPicPr>
          <p:nvPr/>
        </p:nvPicPr>
        <p:blipFill rotWithShape="1">
          <a:blip r:embed="rId3">
            <a:alphaModFix amt="85000"/>
            <a:extLst>
              <a:ext uri="{BEBA8EAE-BF5A-486C-A8C5-ECC9F3942E4B}">
                <a14:imgProps xmlns:a14="http://schemas.microsoft.com/office/drawing/2010/main">
                  <a14:imgLayer r:embed="rId4">
                    <a14:imgEffect>
                      <a14:saturation sat="0"/>
                    </a14:imgEffect>
                    <a14:imgEffect>
                      <a14:brightnessContrast contrast="-40000"/>
                    </a14:imgEffect>
                  </a14:imgLayer>
                </a14:imgProps>
              </a:ext>
            </a:extLst>
          </a:blip>
          <a:srcRect b="17028"/>
          <a:stretch/>
        </p:blipFill>
        <p:spPr>
          <a:xfrm>
            <a:off x="1399308" y="2333900"/>
            <a:ext cx="15489382" cy="7663539"/>
          </a:xfrm>
          <a:prstGeom prst="rect">
            <a:avLst/>
          </a:prstGeom>
          <a:ln>
            <a:solidFill>
              <a:schemeClr val="tx1">
                <a:lumMod val="95000"/>
                <a:lumOff val="5000"/>
              </a:schemeClr>
            </a:solid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BE8E2">
            <a:alpha val="57000"/>
          </a:srgbClr>
        </a:solidFill>
        <a:effectLst/>
      </p:bgPr>
    </p:bg>
    <p:spTree>
      <p:nvGrpSpPr>
        <p:cNvPr id="1" name="Shape 165"/>
        <p:cNvGrpSpPr/>
        <p:nvPr/>
      </p:nvGrpSpPr>
      <p:grpSpPr>
        <a:xfrm>
          <a:off x="0" y="0"/>
          <a:ext cx="0" cy="0"/>
          <a:chOff x="0" y="0"/>
          <a:chExt cx="0" cy="0"/>
        </a:xfrm>
      </p:grpSpPr>
      <p:cxnSp>
        <p:nvCxnSpPr>
          <p:cNvPr id="185" name="Google Shape;185;p5"/>
          <p:cNvCxnSpPr/>
          <p:nvPr/>
        </p:nvCxnSpPr>
        <p:spPr>
          <a:xfrm rot="-5400000">
            <a:off x="12030075" y="5129213"/>
            <a:ext cx="10287000" cy="0"/>
          </a:xfrm>
          <a:prstGeom prst="straightConnector1">
            <a:avLst/>
          </a:prstGeom>
          <a:noFill/>
          <a:ln w="28575" cap="flat" cmpd="sng">
            <a:solidFill>
              <a:srgbClr val="CFC9BD"/>
            </a:solidFill>
            <a:prstDash val="solid"/>
            <a:round/>
            <a:headEnd type="none" w="sm" len="sm"/>
            <a:tailEnd type="none" w="sm" len="sm"/>
          </a:ln>
        </p:spPr>
      </p:cxnSp>
      <p:sp>
        <p:nvSpPr>
          <p:cNvPr id="14" name="Rectangle 13">
            <a:extLst>
              <a:ext uri="{FF2B5EF4-FFF2-40B4-BE49-F238E27FC236}">
                <a16:creationId xmlns:a16="http://schemas.microsoft.com/office/drawing/2014/main" id="{30A5E7FA-BA9D-0617-0D61-F3337649856C}"/>
              </a:ext>
            </a:extLst>
          </p:cNvPr>
          <p:cNvSpPr/>
          <p:nvPr/>
        </p:nvSpPr>
        <p:spPr>
          <a:xfrm>
            <a:off x="832747" y="1149084"/>
            <a:ext cx="15660911" cy="8490857"/>
          </a:xfrm>
          <a:prstGeom prst="rect">
            <a:avLst/>
          </a:prstGeom>
          <a:blipFill dpi="0" rotWithShape="1">
            <a:blip r:embed="rId3">
              <a:alphaModFix amt="31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extBox 14">
            <a:extLst>
              <a:ext uri="{FF2B5EF4-FFF2-40B4-BE49-F238E27FC236}">
                <a16:creationId xmlns:a16="http://schemas.microsoft.com/office/drawing/2014/main" id="{64403EC9-CB65-0B20-472B-1E26E8161BE7}"/>
              </a:ext>
            </a:extLst>
          </p:cNvPr>
          <p:cNvSpPr txBox="1"/>
          <p:nvPr/>
        </p:nvSpPr>
        <p:spPr>
          <a:xfrm>
            <a:off x="6356614" y="41088"/>
            <a:ext cx="4776482" cy="1107996"/>
          </a:xfrm>
          <a:prstGeom prst="rect">
            <a:avLst/>
          </a:prstGeom>
          <a:noFill/>
        </p:spPr>
        <p:txBody>
          <a:bodyPr wrap="square" rtlCol="0">
            <a:spAutoFit/>
          </a:bodyPr>
          <a:lstStyle/>
          <a:p>
            <a:pPr algn="ctr"/>
            <a:r>
              <a:rPr lang="en-CA" sz="6600" dirty="0">
                <a:latin typeface="Maiandra GD" panose="020E0502030308020204" pitchFamily="34" charset="0"/>
              </a:rPr>
              <a:t>Conclusion</a:t>
            </a:r>
            <a:endParaRPr lang="en-CA" sz="2000" dirty="0">
              <a:latin typeface="Maiandra GD" panose="020E0502030308020204" pitchFamily="34" charset="0"/>
            </a:endParaRPr>
          </a:p>
        </p:txBody>
      </p:sp>
      <p:sp>
        <p:nvSpPr>
          <p:cNvPr id="18" name="TextBox 17">
            <a:extLst>
              <a:ext uri="{FF2B5EF4-FFF2-40B4-BE49-F238E27FC236}">
                <a16:creationId xmlns:a16="http://schemas.microsoft.com/office/drawing/2014/main" id="{68CB8FD4-F2DA-E987-3E63-AD4C85EBCCBF}"/>
              </a:ext>
            </a:extLst>
          </p:cNvPr>
          <p:cNvSpPr txBox="1"/>
          <p:nvPr/>
        </p:nvSpPr>
        <p:spPr>
          <a:xfrm>
            <a:off x="1270619" y="1399303"/>
            <a:ext cx="14892745" cy="3108543"/>
          </a:xfrm>
          <a:prstGeom prst="rect">
            <a:avLst/>
          </a:prstGeom>
          <a:noFill/>
        </p:spPr>
        <p:txBody>
          <a:bodyPr wrap="square" rtlCol="0">
            <a:spAutoFit/>
          </a:bodyPr>
          <a:lstStyle/>
          <a:p>
            <a:pPr algn="just"/>
            <a:r>
              <a:rPr lang="en-GB" sz="3200" dirty="0">
                <a:latin typeface="Franklin Gothic Book" panose="020B0503020102020204" pitchFamily="34" charset="0"/>
              </a:rPr>
              <a:t>While population growth poses significant challenges, it also presents opportunities for innovation and progress. By implementing sustainable development policies and addressing inequalities, we can work towards a more equitable and sustainable future for all.</a:t>
            </a:r>
          </a:p>
          <a:p>
            <a:endParaRPr lang="en-GB" sz="4000" dirty="0">
              <a:latin typeface="Franklin Gothic Book" panose="020B0503020102020204" pitchFamily="34" charset="0"/>
            </a:endParaRPr>
          </a:p>
          <a:p>
            <a:endParaRPr lang="en-GB" dirty="0"/>
          </a:p>
          <a:p>
            <a:endParaRPr lang="en-CA" dirty="0"/>
          </a:p>
        </p:txBody>
      </p:sp>
      <p:pic>
        <p:nvPicPr>
          <p:cNvPr id="7" name="Picture 6">
            <a:extLst>
              <a:ext uri="{FF2B5EF4-FFF2-40B4-BE49-F238E27FC236}">
                <a16:creationId xmlns:a16="http://schemas.microsoft.com/office/drawing/2014/main" id="{5343E209-7A0F-AA7B-F8DE-F78BC5E88A1B}"/>
              </a:ext>
            </a:extLst>
          </p:cNvPr>
          <p:cNvPicPr>
            <a:picLocks noChangeAspect="1"/>
          </p:cNvPicPr>
          <p:nvPr/>
        </p:nvPicPr>
        <p:blipFill>
          <a:blip r:embed="rId4"/>
          <a:stretch>
            <a:fillRect/>
          </a:stretch>
        </p:blipFill>
        <p:spPr>
          <a:xfrm>
            <a:off x="3418360" y="3657600"/>
            <a:ext cx="11117910" cy="5849471"/>
          </a:xfrm>
          <a:prstGeom prst="rect">
            <a:avLst/>
          </a:prstGeom>
        </p:spPr>
      </p:pic>
    </p:spTree>
    <p:extLst>
      <p:ext uri="{BB962C8B-B14F-4D97-AF65-F5344CB8AC3E}">
        <p14:creationId xmlns:p14="http://schemas.microsoft.com/office/powerpoint/2010/main" val="3147925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83"/>
        <p:cNvGrpSpPr/>
        <p:nvPr/>
      </p:nvGrpSpPr>
      <p:grpSpPr>
        <a:xfrm>
          <a:off x="0" y="0"/>
          <a:ext cx="0" cy="0"/>
          <a:chOff x="0" y="0"/>
          <a:chExt cx="0" cy="0"/>
        </a:xfrm>
      </p:grpSpPr>
      <p:pic>
        <p:nvPicPr>
          <p:cNvPr id="284" name="Google Shape;284;p12"/>
          <p:cNvPicPr preferRelativeResize="0"/>
          <p:nvPr/>
        </p:nvPicPr>
        <p:blipFill rotWithShape="1">
          <a:blip r:embed="rId3">
            <a:alphaModFix/>
          </a:blip>
          <a:srcRect t="21149" b="36908"/>
          <a:stretch/>
        </p:blipFill>
        <p:spPr>
          <a:xfrm>
            <a:off x="1028700" y="2870231"/>
            <a:ext cx="16230600" cy="5105450"/>
          </a:xfrm>
          <a:prstGeom prst="rect">
            <a:avLst/>
          </a:prstGeom>
          <a:noFill/>
          <a:ln>
            <a:noFill/>
          </a:ln>
        </p:spPr>
      </p:pic>
      <p:sp>
        <p:nvSpPr>
          <p:cNvPr id="285" name="Google Shape;285;p12"/>
          <p:cNvSpPr txBox="1"/>
          <p:nvPr/>
        </p:nvSpPr>
        <p:spPr>
          <a:xfrm>
            <a:off x="2303344" y="658992"/>
            <a:ext cx="13681200" cy="15393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10000"/>
              <a:buFont typeface="Arial"/>
              <a:buNone/>
            </a:pPr>
            <a:r>
              <a:rPr lang="en-US" sz="10000" b="0" i="0" u="none" strike="noStrike" cap="none">
                <a:solidFill>
                  <a:srgbClr val="EBE8E2"/>
                </a:solidFill>
                <a:latin typeface="Merriweather"/>
                <a:ea typeface="Merriweather"/>
                <a:cs typeface="Merriweather"/>
                <a:sym typeface="Merriweather"/>
              </a:rPr>
              <a:t>Thank you!</a:t>
            </a:r>
            <a:endParaRPr sz="1400" b="0" i="0" u="none" strike="noStrike" cap="none">
              <a:solidFill>
                <a:srgbClr val="000000"/>
              </a:solidFill>
              <a:latin typeface="Merriweather"/>
              <a:ea typeface="Merriweather"/>
              <a:cs typeface="Merriweather"/>
              <a:sym typeface="Merriweather"/>
            </a:endParaRPr>
          </a:p>
        </p:txBody>
      </p:sp>
      <p:sp>
        <p:nvSpPr>
          <p:cNvPr id="286" name="Google Shape;286;p12"/>
          <p:cNvSpPr txBox="1"/>
          <p:nvPr/>
        </p:nvSpPr>
        <p:spPr>
          <a:xfrm>
            <a:off x="2303344" y="8520012"/>
            <a:ext cx="13681200" cy="1107996"/>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2000"/>
              <a:buFont typeface="Arial"/>
              <a:buNone/>
            </a:pPr>
            <a:r>
              <a:rPr lang="en-US" sz="6000" b="0" i="0" u="none" strike="noStrike" cap="none" dirty="0">
                <a:solidFill>
                  <a:srgbClr val="EBE8E2"/>
                </a:solidFill>
                <a:latin typeface="Alegreya Sans Medium"/>
                <a:ea typeface="Alegreya Sans Medium"/>
                <a:cs typeface="Alegreya Sans Medium"/>
                <a:sym typeface="Alegreya Sans Medium"/>
              </a:rPr>
              <a:t>Any questions?</a:t>
            </a:r>
            <a:endParaRPr sz="1400" b="0" i="0" u="none" strike="noStrike" cap="none" dirty="0">
              <a:solidFill>
                <a:srgbClr val="000000"/>
              </a:solidFill>
              <a:latin typeface="Alegreya Sans Medium"/>
              <a:ea typeface="Alegreya Sans Medium"/>
              <a:cs typeface="Alegreya Sans Medium"/>
              <a:sym typeface="Alegreya Sans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93"/>
        <p:cNvGrpSpPr/>
        <p:nvPr/>
      </p:nvGrpSpPr>
      <p:grpSpPr>
        <a:xfrm>
          <a:off x="0" y="0"/>
          <a:ext cx="0" cy="0"/>
          <a:chOff x="0" y="0"/>
          <a:chExt cx="0" cy="0"/>
        </a:xfrm>
      </p:grpSpPr>
      <p:sp>
        <p:nvSpPr>
          <p:cNvPr id="94" name="Google Shape;94;p2"/>
          <p:cNvSpPr txBox="1"/>
          <p:nvPr/>
        </p:nvSpPr>
        <p:spPr>
          <a:xfrm>
            <a:off x="6352802" y="6886604"/>
            <a:ext cx="2381896" cy="2234458"/>
          </a:xfrm>
          <a:prstGeom prst="rect">
            <a:avLst/>
          </a:prstGeom>
          <a:noFill/>
          <a:ln>
            <a:noFill/>
          </a:ln>
        </p:spPr>
        <p:txBody>
          <a:bodyPr spcFirstLastPara="1" wrap="square" lIns="0" tIns="0" rIns="0" bIns="0" anchor="t" anchorCtr="0">
            <a:spAutoFit/>
          </a:bodyPr>
          <a:lstStyle/>
          <a:p>
            <a:pPr marL="0" marR="0" lvl="0" indent="0" algn="l" rtl="0">
              <a:lnSpc>
                <a:spcPct val="241966"/>
              </a:lnSpc>
              <a:spcBef>
                <a:spcPts val="0"/>
              </a:spcBef>
              <a:spcAft>
                <a:spcPts val="0"/>
              </a:spcAft>
              <a:buClr>
                <a:srgbClr val="000000"/>
              </a:buClr>
              <a:buSzPts val="3000"/>
              <a:buFont typeface="Arial"/>
              <a:buNone/>
            </a:pPr>
            <a:r>
              <a:rPr lang="en-US" sz="3000" b="0" i="0" u="none" strike="noStrike" cap="none" dirty="0">
                <a:solidFill>
                  <a:srgbClr val="000000"/>
                </a:solidFill>
                <a:latin typeface="Alegreya Sans Medium"/>
                <a:ea typeface="Alegreya Sans Medium"/>
                <a:cs typeface="Alegreya Sans Medium"/>
                <a:sym typeface="Alegreya Sans Medium"/>
              </a:rPr>
              <a:t>April Fang  </a:t>
            </a:r>
            <a:endParaRPr dirty="0"/>
          </a:p>
          <a:p>
            <a:pPr marL="0" marR="0" lvl="0" indent="0" algn="l" rtl="0">
              <a:lnSpc>
                <a:spcPct val="241966"/>
              </a:lnSpc>
              <a:spcBef>
                <a:spcPts val="0"/>
              </a:spcBef>
              <a:spcAft>
                <a:spcPts val="0"/>
              </a:spcAft>
              <a:buClr>
                <a:srgbClr val="000000"/>
              </a:buClr>
              <a:buSzPts val="3000"/>
              <a:buFont typeface="Arial"/>
              <a:buNone/>
            </a:pPr>
            <a:r>
              <a:rPr lang="en-US" sz="3000" b="0" i="0" u="none" strike="noStrike" cap="none" dirty="0">
                <a:solidFill>
                  <a:srgbClr val="000000"/>
                </a:solidFill>
                <a:latin typeface="Alegreya Sans Medium"/>
                <a:ea typeface="Alegreya Sans Medium"/>
                <a:cs typeface="Alegreya Sans Medium"/>
                <a:sym typeface="Alegreya Sans Medium"/>
              </a:rPr>
              <a:t>Harsh Mistry</a:t>
            </a:r>
            <a:endParaRPr dirty="0"/>
          </a:p>
        </p:txBody>
      </p:sp>
      <p:sp>
        <p:nvSpPr>
          <p:cNvPr id="95" name="Google Shape;95;p2"/>
          <p:cNvSpPr txBox="1"/>
          <p:nvPr/>
        </p:nvSpPr>
        <p:spPr>
          <a:xfrm>
            <a:off x="11479882" y="6917382"/>
            <a:ext cx="2575750" cy="2234458"/>
          </a:xfrm>
          <a:prstGeom prst="rect">
            <a:avLst/>
          </a:prstGeom>
          <a:noFill/>
          <a:ln>
            <a:noFill/>
          </a:ln>
        </p:spPr>
        <p:txBody>
          <a:bodyPr spcFirstLastPara="1" wrap="square" lIns="0" tIns="0" rIns="0" bIns="0" anchor="t" anchorCtr="0">
            <a:spAutoFit/>
          </a:bodyPr>
          <a:lstStyle/>
          <a:p>
            <a:pPr marL="0" marR="0" lvl="0" indent="0" algn="l" rtl="0">
              <a:lnSpc>
                <a:spcPct val="241966"/>
              </a:lnSpc>
              <a:spcBef>
                <a:spcPts val="0"/>
              </a:spcBef>
              <a:spcAft>
                <a:spcPts val="0"/>
              </a:spcAft>
              <a:buClr>
                <a:srgbClr val="000000"/>
              </a:buClr>
              <a:buSzPts val="3000"/>
              <a:buFont typeface="Arial"/>
              <a:buNone/>
            </a:pPr>
            <a:r>
              <a:rPr lang="en-US" sz="3000" b="0" i="0" u="none" strike="noStrike" cap="none" dirty="0">
                <a:solidFill>
                  <a:srgbClr val="000000"/>
                </a:solidFill>
                <a:latin typeface="Alegreya Sans Medium"/>
                <a:ea typeface="Alegreya Sans Medium"/>
                <a:cs typeface="Alegreya Sans Medium"/>
                <a:sym typeface="Alegreya Sans Medium"/>
              </a:rPr>
              <a:t>Kiran Walia  </a:t>
            </a:r>
            <a:endParaRPr sz="3000" dirty="0"/>
          </a:p>
          <a:p>
            <a:pPr marL="0" marR="0" lvl="0" indent="0" algn="l" rtl="0">
              <a:lnSpc>
                <a:spcPct val="241966"/>
              </a:lnSpc>
              <a:spcBef>
                <a:spcPts val="0"/>
              </a:spcBef>
              <a:spcAft>
                <a:spcPts val="0"/>
              </a:spcAft>
              <a:buClr>
                <a:srgbClr val="000000"/>
              </a:buClr>
              <a:buSzPts val="3000"/>
              <a:buFont typeface="Arial"/>
              <a:buNone/>
            </a:pPr>
            <a:r>
              <a:rPr lang="en-US" sz="3000" b="0" i="0" u="none" strike="noStrike" cap="none" dirty="0">
                <a:solidFill>
                  <a:srgbClr val="000000"/>
                </a:solidFill>
                <a:latin typeface="Alegreya Sans Medium"/>
                <a:ea typeface="Alegreya Sans Medium"/>
                <a:cs typeface="Alegreya Sans Medium"/>
                <a:sym typeface="Alegreya Sans Medium"/>
              </a:rPr>
              <a:t>Paras Panchal  </a:t>
            </a:r>
            <a:endParaRPr sz="3000" dirty="0"/>
          </a:p>
        </p:txBody>
      </p:sp>
      <p:cxnSp>
        <p:nvCxnSpPr>
          <p:cNvPr id="96" name="Google Shape;96;p2"/>
          <p:cNvCxnSpPr>
            <a:cxnSpLocks/>
          </p:cNvCxnSpPr>
          <p:nvPr/>
        </p:nvCxnSpPr>
        <p:spPr>
          <a:xfrm>
            <a:off x="5291016" y="7987984"/>
            <a:ext cx="11853046" cy="31699"/>
          </a:xfrm>
          <a:prstGeom prst="straightConnector1">
            <a:avLst/>
          </a:prstGeom>
          <a:noFill/>
          <a:ln w="28575" cap="flat" cmpd="sng">
            <a:solidFill>
              <a:srgbClr val="CFC9BD"/>
            </a:solidFill>
            <a:prstDash val="solid"/>
            <a:round/>
            <a:headEnd type="none" w="sm" len="sm"/>
            <a:tailEnd type="none" w="sm" len="sm"/>
          </a:ln>
        </p:spPr>
      </p:cxnSp>
      <p:cxnSp>
        <p:nvCxnSpPr>
          <p:cNvPr id="97" name="Google Shape;97;p2"/>
          <p:cNvCxnSpPr>
            <a:cxnSpLocks/>
          </p:cNvCxnSpPr>
          <p:nvPr/>
        </p:nvCxnSpPr>
        <p:spPr>
          <a:xfrm>
            <a:off x="5291016" y="9056013"/>
            <a:ext cx="11882559" cy="0"/>
          </a:xfrm>
          <a:prstGeom prst="straightConnector1">
            <a:avLst/>
          </a:prstGeom>
          <a:noFill/>
          <a:ln w="28575" cap="flat" cmpd="sng">
            <a:solidFill>
              <a:srgbClr val="CFC9BD"/>
            </a:solidFill>
            <a:prstDash val="solid"/>
            <a:round/>
            <a:headEnd type="none" w="sm" len="sm"/>
            <a:tailEnd type="none" w="sm" len="sm"/>
          </a:ln>
        </p:spPr>
      </p:cxnSp>
      <p:cxnSp>
        <p:nvCxnSpPr>
          <p:cNvPr id="98" name="Google Shape;98;p2"/>
          <p:cNvCxnSpPr/>
          <p:nvPr/>
        </p:nvCxnSpPr>
        <p:spPr>
          <a:xfrm rot="-5400000">
            <a:off x="12030075" y="5129213"/>
            <a:ext cx="10287000" cy="0"/>
          </a:xfrm>
          <a:prstGeom prst="straightConnector1">
            <a:avLst/>
          </a:prstGeom>
          <a:noFill/>
          <a:ln w="28575" cap="flat" cmpd="sng">
            <a:solidFill>
              <a:srgbClr val="CFC9BD"/>
            </a:solidFill>
            <a:prstDash val="solid"/>
            <a:round/>
            <a:headEnd type="none" w="sm" len="sm"/>
            <a:tailEnd type="none" w="sm" len="sm"/>
          </a:ln>
        </p:spPr>
      </p:cxnSp>
      <p:pic>
        <p:nvPicPr>
          <p:cNvPr id="99" name="Google Shape;99;p2"/>
          <p:cNvPicPr preferRelativeResize="0"/>
          <p:nvPr/>
        </p:nvPicPr>
        <p:blipFill rotWithShape="1">
          <a:blip r:embed="rId3">
            <a:alphaModFix/>
          </a:blip>
          <a:srcRect t="25862" b="27138"/>
          <a:stretch/>
        </p:blipFill>
        <p:spPr>
          <a:xfrm>
            <a:off x="0" y="0"/>
            <a:ext cx="17159288" cy="6048219"/>
          </a:xfrm>
          <a:prstGeom prst="rect">
            <a:avLst/>
          </a:prstGeom>
          <a:noFill/>
          <a:ln>
            <a:noFill/>
          </a:ln>
        </p:spPr>
      </p:pic>
      <p:sp>
        <p:nvSpPr>
          <p:cNvPr id="100" name="Google Shape;100;p2"/>
          <p:cNvSpPr txBox="1"/>
          <p:nvPr/>
        </p:nvSpPr>
        <p:spPr>
          <a:xfrm>
            <a:off x="914400" y="733425"/>
            <a:ext cx="10742100" cy="1150315"/>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6500"/>
              <a:buFont typeface="Arial"/>
              <a:buNone/>
            </a:pPr>
            <a:r>
              <a:rPr lang="en-US" sz="6500" b="0" i="0" u="none" strike="noStrike" cap="none">
                <a:solidFill>
                  <a:srgbClr val="000000"/>
                </a:solidFill>
                <a:latin typeface="Merriweather"/>
                <a:ea typeface="Merriweather"/>
                <a:cs typeface="Merriweather"/>
                <a:sym typeface="Merriweather"/>
              </a:rPr>
              <a:t>ABOUT OUR TEAM</a:t>
            </a:r>
            <a:endParaRPr sz="1400" b="0" i="0" u="none" strike="noStrike" cap="none">
              <a:solidFill>
                <a:srgbClr val="000000"/>
              </a:solidFill>
              <a:latin typeface="Merriweather"/>
              <a:ea typeface="Merriweather"/>
              <a:cs typeface="Merriweather"/>
              <a:sym typeface="Merriweather"/>
            </a:endParaRPr>
          </a:p>
        </p:txBody>
      </p:sp>
      <p:pic>
        <p:nvPicPr>
          <p:cNvPr id="3" name="Graphic 2" descr="Group with solid fill">
            <a:extLst>
              <a:ext uri="{FF2B5EF4-FFF2-40B4-BE49-F238E27FC236}">
                <a16:creationId xmlns:a16="http://schemas.microsoft.com/office/drawing/2014/main" id="{17876E08-66F6-AA04-E8F7-E1A8F4A6B2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6390" y="5600700"/>
            <a:ext cx="5427406" cy="542740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104"/>
        <p:cNvGrpSpPr/>
        <p:nvPr/>
      </p:nvGrpSpPr>
      <p:grpSpPr>
        <a:xfrm>
          <a:off x="0" y="0"/>
          <a:ext cx="0" cy="0"/>
          <a:chOff x="0" y="0"/>
          <a:chExt cx="0" cy="0"/>
        </a:xfrm>
      </p:grpSpPr>
      <p:pic>
        <p:nvPicPr>
          <p:cNvPr id="105" name="Google Shape;105;p3"/>
          <p:cNvPicPr preferRelativeResize="0"/>
          <p:nvPr/>
        </p:nvPicPr>
        <p:blipFill rotWithShape="1">
          <a:blip r:embed="rId3">
            <a:alphaModFix/>
          </a:blip>
          <a:srcRect l="52511" r="3191"/>
          <a:stretch/>
        </p:blipFill>
        <p:spPr>
          <a:xfrm>
            <a:off x="658613" y="698175"/>
            <a:ext cx="5905441" cy="8890651"/>
          </a:xfrm>
          <a:prstGeom prst="rect">
            <a:avLst/>
          </a:prstGeom>
          <a:noFill/>
          <a:ln>
            <a:noFill/>
          </a:ln>
        </p:spPr>
      </p:pic>
      <p:pic>
        <p:nvPicPr>
          <p:cNvPr id="106" name="Google Shape;106;p3"/>
          <p:cNvPicPr preferRelativeResize="0"/>
          <p:nvPr/>
        </p:nvPicPr>
        <p:blipFill rotWithShape="1">
          <a:blip r:embed="rId4">
            <a:alphaModFix/>
          </a:blip>
          <a:srcRect l="21097" r="21096"/>
          <a:stretch/>
        </p:blipFill>
        <p:spPr>
          <a:xfrm>
            <a:off x="4194474" y="1932601"/>
            <a:ext cx="4949526" cy="6421797"/>
          </a:xfrm>
          <a:prstGeom prst="rect">
            <a:avLst/>
          </a:prstGeom>
          <a:noFill/>
          <a:ln>
            <a:noFill/>
          </a:ln>
        </p:spPr>
      </p:pic>
      <p:grpSp>
        <p:nvGrpSpPr>
          <p:cNvPr id="107" name="Google Shape;107;p3"/>
          <p:cNvGrpSpPr/>
          <p:nvPr/>
        </p:nvGrpSpPr>
        <p:grpSpPr>
          <a:xfrm>
            <a:off x="9286247" y="782289"/>
            <a:ext cx="8280399" cy="6521222"/>
            <a:chOff x="9286247" y="3848413"/>
            <a:chExt cx="8280399" cy="2494614"/>
          </a:xfrm>
        </p:grpSpPr>
        <p:sp>
          <p:nvSpPr>
            <p:cNvPr id="108" name="Google Shape;108;p3"/>
            <p:cNvSpPr txBox="1"/>
            <p:nvPr/>
          </p:nvSpPr>
          <p:spPr>
            <a:xfrm>
              <a:off x="9286247" y="4478086"/>
              <a:ext cx="7887303" cy="186494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400" b="0" i="0" u="none" strike="noStrike" cap="none" dirty="0">
                  <a:solidFill>
                    <a:srgbClr val="000000"/>
                  </a:solidFill>
                  <a:latin typeface="Alegreya Sans Medium"/>
                  <a:ea typeface="Alegreya Sans Medium"/>
                  <a:cs typeface="Alegreya Sans Medium"/>
                  <a:sym typeface="Alegreya Sans Medium"/>
                </a:rPr>
                <a:t>To gain a better understanding of the trends and patterns of human populations over time, what the potential implications of these changes may be, and make a future prediction to get prepared for the potential impacts of these changes.</a:t>
              </a:r>
              <a:endParaRPr sz="1600" dirty="0"/>
            </a:p>
            <a:p>
              <a:pPr marL="0" marR="0" lvl="0" indent="0" algn="l" rtl="0">
                <a:lnSpc>
                  <a:spcPct val="120000"/>
                </a:lnSpc>
                <a:spcBef>
                  <a:spcPts val="0"/>
                </a:spcBef>
                <a:spcAft>
                  <a:spcPts val="0"/>
                </a:spcAft>
                <a:buNone/>
              </a:pPr>
              <a:endParaRPr sz="2400" b="0" i="0" u="none" strike="noStrike" cap="none" dirty="0">
                <a:solidFill>
                  <a:srgbClr val="000000"/>
                </a:solidFill>
                <a:latin typeface="Alegreya Sans Medium"/>
                <a:ea typeface="Alegreya Sans Medium"/>
                <a:cs typeface="Alegreya Sans Medium"/>
                <a:sym typeface="Alegreya Sans Medium"/>
              </a:endParaRPr>
            </a:p>
            <a:p>
              <a:pPr marL="342900" marR="0" lvl="0" indent="-342900" algn="l" rtl="0">
                <a:lnSpc>
                  <a:spcPct val="120000"/>
                </a:lnSpc>
                <a:spcBef>
                  <a:spcPts val="0"/>
                </a:spcBef>
                <a:spcAft>
                  <a:spcPts val="0"/>
                </a:spcAft>
                <a:buClr>
                  <a:srgbClr val="000000"/>
                </a:buClr>
                <a:buSzPts val="2000"/>
                <a:buFont typeface="Arial"/>
                <a:buChar char="•"/>
              </a:pPr>
              <a:r>
                <a:rPr lang="en-US" sz="2400" b="0" i="0" u="none" strike="noStrike" cap="none" dirty="0">
                  <a:solidFill>
                    <a:srgbClr val="000000"/>
                  </a:solidFill>
                  <a:latin typeface="Alegreya Sans Medium"/>
                  <a:ea typeface="Alegreya Sans Medium"/>
                  <a:cs typeface="Alegreya Sans Medium"/>
                  <a:sym typeface="Alegreya Sans Medium"/>
                </a:rPr>
                <a:t>How is the global population distributed across the world?</a:t>
              </a:r>
              <a:endParaRPr lang="en-US" sz="1600" dirty="0"/>
            </a:p>
            <a:p>
              <a:pPr marL="342900" marR="0" lvl="0" indent="-342900" algn="l" rtl="0">
                <a:lnSpc>
                  <a:spcPct val="120000"/>
                </a:lnSpc>
                <a:spcBef>
                  <a:spcPts val="0"/>
                </a:spcBef>
                <a:spcAft>
                  <a:spcPts val="0"/>
                </a:spcAft>
                <a:buClr>
                  <a:srgbClr val="000000"/>
                </a:buClr>
                <a:buSzPts val="2000"/>
                <a:buFont typeface="Arial"/>
                <a:buChar char="•"/>
              </a:pPr>
              <a:r>
                <a:rPr lang="en-US" sz="2400" b="0" i="0" u="none" strike="noStrike" cap="none" dirty="0">
                  <a:solidFill>
                    <a:srgbClr val="000000"/>
                  </a:solidFill>
                  <a:latin typeface="Alegreya Sans Medium"/>
                  <a:ea typeface="Alegreya Sans Medium"/>
                  <a:cs typeface="Alegreya Sans Medium"/>
                  <a:sym typeface="Alegreya Sans Medium"/>
                </a:rPr>
                <a:t>Which countries are most densely populated?</a:t>
              </a:r>
            </a:p>
            <a:p>
              <a:pPr marL="342900" marR="0" lvl="0" indent="-342900" algn="l" rtl="0">
                <a:lnSpc>
                  <a:spcPct val="120000"/>
                </a:lnSpc>
                <a:spcBef>
                  <a:spcPts val="0"/>
                </a:spcBef>
                <a:spcAft>
                  <a:spcPts val="0"/>
                </a:spcAft>
                <a:buClr>
                  <a:srgbClr val="000000"/>
                </a:buClr>
                <a:buSzPts val="2000"/>
                <a:buFont typeface="Arial"/>
                <a:buChar char="•"/>
              </a:pPr>
              <a:r>
                <a:rPr lang="en-US" sz="2400" b="0" i="0" u="none" strike="noStrike" cap="none" dirty="0">
                  <a:solidFill>
                    <a:srgbClr val="000000"/>
                  </a:solidFill>
                  <a:latin typeface="Alegreya Sans Medium"/>
                  <a:ea typeface="Alegreya Sans Medium"/>
                  <a:cs typeface="Alegreya Sans Medium"/>
                  <a:sym typeface="Alegreya Sans Medium"/>
                </a:rPr>
                <a:t>When and why did the world population grow? </a:t>
              </a:r>
              <a:endParaRPr lang="en-CA" sz="1600" dirty="0"/>
            </a:p>
            <a:p>
              <a:pPr marL="342900" indent="-342900">
                <a:lnSpc>
                  <a:spcPct val="120000"/>
                </a:lnSpc>
                <a:buSzPts val="2000"/>
                <a:buFont typeface="Arial"/>
                <a:buChar char="•"/>
              </a:pPr>
              <a:r>
                <a:rPr lang="en-US" sz="2400" b="0" i="0" u="none" strike="noStrike" cap="none" dirty="0">
                  <a:solidFill>
                    <a:srgbClr val="000000"/>
                  </a:solidFill>
                  <a:latin typeface="Alegreya Sans Medium"/>
                  <a:ea typeface="Alegreya Sans Medium"/>
                  <a:cs typeface="Alegreya Sans Medium"/>
                  <a:sym typeface="Alegreya Sans Medium"/>
                </a:rPr>
                <a:t>How many people die and how many are born each year?</a:t>
              </a:r>
              <a:endParaRPr lang="en-US" sz="1600" dirty="0"/>
            </a:p>
            <a:p>
              <a:pPr marL="342900" indent="-342900">
                <a:lnSpc>
                  <a:spcPct val="120000"/>
                </a:lnSpc>
                <a:buSzPts val="2000"/>
                <a:buFont typeface="Arial"/>
                <a:buChar char="•"/>
              </a:pPr>
              <a:r>
                <a:rPr lang="en-US" sz="2400" b="0" i="0" u="none" strike="noStrike" cap="none" dirty="0">
                  <a:solidFill>
                    <a:srgbClr val="000000"/>
                  </a:solidFill>
                  <a:latin typeface="Alegreya Sans Medium"/>
                  <a:ea typeface="Alegreya Sans Medium"/>
                  <a:cs typeface="Alegreya Sans Medium"/>
                  <a:sym typeface="Alegreya Sans Medium"/>
                </a:rPr>
                <a:t>How does migration affect country populations?</a:t>
              </a:r>
              <a:endParaRPr lang="en-US" sz="2400" dirty="0"/>
            </a:p>
            <a:p>
              <a:pPr marL="342900" marR="0" lvl="0" indent="-342900" algn="l" rtl="0">
                <a:lnSpc>
                  <a:spcPct val="120000"/>
                </a:lnSpc>
                <a:spcBef>
                  <a:spcPts val="0"/>
                </a:spcBef>
                <a:spcAft>
                  <a:spcPts val="0"/>
                </a:spcAft>
                <a:buClr>
                  <a:srgbClr val="000000"/>
                </a:buClr>
                <a:buSzPts val="2000"/>
                <a:buFont typeface="Arial"/>
                <a:buChar char="•"/>
              </a:pPr>
              <a:r>
                <a:rPr lang="en-US" sz="2400" dirty="0">
                  <a:latin typeface="Alegreya Sans Medium"/>
                  <a:sym typeface="Alegreya Sans Medium"/>
                </a:rPr>
                <a:t>What will be the population growth in future?</a:t>
              </a:r>
              <a:endParaRPr sz="1600" dirty="0"/>
            </a:p>
          </p:txBody>
        </p:sp>
        <p:sp>
          <p:nvSpPr>
            <p:cNvPr id="109" name="Google Shape;109;p3"/>
            <p:cNvSpPr txBox="1"/>
            <p:nvPr/>
          </p:nvSpPr>
          <p:spPr>
            <a:xfrm>
              <a:off x="9286247" y="3848413"/>
              <a:ext cx="8280399" cy="324952"/>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6500"/>
                <a:buFont typeface="Arial"/>
                <a:buNone/>
              </a:pPr>
              <a:r>
                <a:rPr lang="en-US" sz="4800" b="0" i="0" u="none" strike="noStrike" cap="none" dirty="0">
                  <a:solidFill>
                    <a:srgbClr val="000000"/>
                  </a:solidFill>
                  <a:latin typeface="Merriweather"/>
                  <a:ea typeface="Merriweather"/>
                  <a:cs typeface="Merriweather"/>
                  <a:sym typeface="Merriweather"/>
                </a:rPr>
                <a:t>ABOUT OUR PROJECT</a:t>
              </a:r>
              <a:endParaRPr sz="1050" b="0" i="0" u="none" strike="noStrike" cap="none" dirty="0">
                <a:solidFill>
                  <a:srgbClr val="000000"/>
                </a:solidFill>
                <a:latin typeface="Merriweather"/>
                <a:ea typeface="Merriweather"/>
                <a:cs typeface="Merriweather"/>
                <a:sym typeface="Merriweather"/>
              </a:endParaRPr>
            </a:p>
          </p:txBody>
        </p:sp>
      </p:grpSp>
      <p:cxnSp>
        <p:nvCxnSpPr>
          <p:cNvPr id="110" name="Google Shape;110;p3"/>
          <p:cNvCxnSpPr/>
          <p:nvPr/>
        </p:nvCxnSpPr>
        <p:spPr>
          <a:xfrm rot="-5400000">
            <a:off x="12030075" y="5129213"/>
            <a:ext cx="10287000" cy="0"/>
          </a:xfrm>
          <a:prstGeom prst="straightConnector1">
            <a:avLst/>
          </a:prstGeom>
          <a:noFill/>
          <a:ln w="28575" cap="flat" cmpd="sng">
            <a:solidFill>
              <a:srgbClr val="CFC9BD"/>
            </a:solidFill>
            <a:prstDash val="solid"/>
            <a:round/>
            <a:headEnd type="none" w="sm" len="sm"/>
            <a:tailEnd type="none" w="sm" len="sm"/>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165"/>
        <p:cNvGrpSpPr/>
        <p:nvPr/>
      </p:nvGrpSpPr>
      <p:grpSpPr>
        <a:xfrm>
          <a:off x="0" y="0"/>
          <a:ext cx="0" cy="0"/>
          <a:chOff x="0" y="0"/>
          <a:chExt cx="0" cy="0"/>
        </a:xfrm>
      </p:grpSpPr>
      <p:cxnSp>
        <p:nvCxnSpPr>
          <p:cNvPr id="185" name="Google Shape;185;p5"/>
          <p:cNvCxnSpPr/>
          <p:nvPr/>
        </p:nvCxnSpPr>
        <p:spPr>
          <a:xfrm rot="-5400000">
            <a:off x="12030075" y="5129213"/>
            <a:ext cx="10287000" cy="0"/>
          </a:xfrm>
          <a:prstGeom prst="straightConnector1">
            <a:avLst/>
          </a:prstGeom>
          <a:noFill/>
          <a:ln w="28575" cap="flat" cmpd="sng">
            <a:solidFill>
              <a:srgbClr val="CFC9BD"/>
            </a:solidFill>
            <a:prstDash val="solid"/>
            <a:round/>
            <a:headEnd type="none" w="sm" len="sm"/>
            <a:tailEnd type="none" w="sm" len="sm"/>
          </a:ln>
        </p:spPr>
      </p:cxnSp>
      <p:sp>
        <p:nvSpPr>
          <p:cNvPr id="6" name="TextBox 5">
            <a:extLst>
              <a:ext uri="{FF2B5EF4-FFF2-40B4-BE49-F238E27FC236}">
                <a16:creationId xmlns:a16="http://schemas.microsoft.com/office/drawing/2014/main" id="{EAFF90C4-D2FB-901F-35F4-8621D08C7122}"/>
              </a:ext>
            </a:extLst>
          </p:cNvPr>
          <p:cNvSpPr txBox="1"/>
          <p:nvPr/>
        </p:nvSpPr>
        <p:spPr>
          <a:xfrm>
            <a:off x="2474260" y="7827966"/>
            <a:ext cx="14361455" cy="1200329"/>
          </a:xfrm>
          <a:prstGeom prst="rect">
            <a:avLst/>
          </a:prstGeom>
          <a:noFill/>
        </p:spPr>
        <p:txBody>
          <a:bodyPr wrap="square" rtlCol="0">
            <a:spAutoFit/>
          </a:bodyPr>
          <a:lstStyle/>
          <a:p>
            <a:pPr marL="285750" indent="-285750">
              <a:buFontTx/>
              <a:buChar char="-"/>
            </a:pPr>
            <a:r>
              <a:rPr lang="en-CA" sz="2400" dirty="0">
                <a:latin typeface="Franklin Gothic Book" panose="020B0503020102020204" pitchFamily="34" charset="0"/>
              </a:rPr>
              <a:t>To understand the distribution of people across the world is to reform the world density map.</a:t>
            </a:r>
          </a:p>
          <a:p>
            <a:pPr marL="285750" indent="-285750">
              <a:buFontTx/>
              <a:buChar char="-"/>
            </a:pPr>
            <a:r>
              <a:rPr lang="en-CA" sz="2400" dirty="0">
                <a:latin typeface="Franklin Gothic Book" panose="020B0503020102020204" pitchFamily="34" charset="0"/>
              </a:rPr>
              <a:t>Here we have top 5 countries and bottom 5 countries with population density by area.</a:t>
            </a:r>
          </a:p>
          <a:p>
            <a:pPr marL="285750" indent="-285750">
              <a:buFontTx/>
              <a:buChar char="-"/>
            </a:pPr>
            <a:r>
              <a:rPr lang="en-CA" sz="2400" dirty="0">
                <a:latin typeface="Franklin Gothic Book" panose="020B0503020102020204" pitchFamily="34" charset="0"/>
              </a:rPr>
              <a:t>Macao is the most populated country in terms of population density in the world according to UN data</a:t>
            </a:r>
            <a:r>
              <a:rPr lang="en-CA" sz="2400" dirty="0"/>
              <a:t>.</a:t>
            </a:r>
          </a:p>
        </p:txBody>
      </p:sp>
      <p:sp>
        <p:nvSpPr>
          <p:cNvPr id="8" name="TextBox 7">
            <a:extLst>
              <a:ext uri="{FF2B5EF4-FFF2-40B4-BE49-F238E27FC236}">
                <a16:creationId xmlns:a16="http://schemas.microsoft.com/office/drawing/2014/main" id="{3723358E-9328-ED6A-C130-EC54A7B61CFF}"/>
              </a:ext>
            </a:extLst>
          </p:cNvPr>
          <p:cNvSpPr txBox="1"/>
          <p:nvPr/>
        </p:nvSpPr>
        <p:spPr>
          <a:xfrm>
            <a:off x="532000" y="129451"/>
            <a:ext cx="16472645" cy="1446550"/>
          </a:xfrm>
          <a:prstGeom prst="rect">
            <a:avLst/>
          </a:prstGeom>
          <a:noFill/>
        </p:spPr>
        <p:txBody>
          <a:bodyPr wrap="square">
            <a:spAutoFit/>
          </a:bodyPr>
          <a:lstStyle/>
          <a:p>
            <a:pPr algn="ctr"/>
            <a:r>
              <a:rPr lang="en-US" sz="4400" b="0" i="0" u="none" strike="noStrike" cap="none" dirty="0">
                <a:solidFill>
                  <a:srgbClr val="000000"/>
                </a:solidFill>
                <a:latin typeface="Alegreya Sans Medium" panose="020B0604020202020204" charset="0"/>
                <a:ea typeface="Alegreya Sans Medium"/>
                <a:cs typeface="Alegreya Sans Medium"/>
                <a:sym typeface="Alegreya Sans Medium"/>
              </a:rPr>
              <a:t>How is the global population distributed across the world?</a:t>
            </a:r>
            <a:endParaRPr lang="en-US" sz="4400" b="0" i="0" u="none" strike="noStrike" cap="none" dirty="0">
              <a:solidFill>
                <a:srgbClr val="000000"/>
              </a:solidFill>
              <a:latin typeface="Alegreya Sans Medium"/>
              <a:ea typeface="Alegreya Sans Medium"/>
              <a:cs typeface="Alegreya Sans Medium"/>
              <a:sym typeface="Alegreya Sans Medium"/>
            </a:endParaRPr>
          </a:p>
          <a:p>
            <a:pPr algn="ctr"/>
            <a:r>
              <a:rPr lang="en-US" sz="4400" b="0" i="0" u="none" strike="noStrike" cap="none" dirty="0">
                <a:solidFill>
                  <a:srgbClr val="000000"/>
                </a:solidFill>
                <a:latin typeface="Alegreya Sans Medium"/>
                <a:ea typeface="Alegreya Sans Medium"/>
                <a:cs typeface="Alegreya Sans Medium"/>
                <a:sym typeface="Alegreya Sans Medium"/>
              </a:rPr>
              <a:t>Which countries are most densely populated?</a:t>
            </a:r>
            <a:endParaRPr lang="en-GB" sz="4400" b="0" i="0" dirty="0">
              <a:solidFill>
                <a:schemeClr val="tx1"/>
              </a:solidFill>
              <a:effectLst/>
              <a:latin typeface="Merriweather" panose="00000500000000000000" pitchFamily="2" charset="0"/>
            </a:endParaRPr>
          </a:p>
        </p:txBody>
      </p:sp>
      <p:pic>
        <p:nvPicPr>
          <p:cNvPr id="3" name="Picture 2">
            <a:extLst>
              <a:ext uri="{FF2B5EF4-FFF2-40B4-BE49-F238E27FC236}">
                <a16:creationId xmlns:a16="http://schemas.microsoft.com/office/drawing/2014/main" id="{6AB64B4C-B05D-07FD-9922-C3C1CC887F14}"/>
              </a:ext>
            </a:extLst>
          </p:cNvPr>
          <p:cNvPicPr>
            <a:picLocks noChangeAspect="1"/>
          </p:cNvPicPr>
          <p:nvPr/>
        </p:nvPicPr>
        <p:blipFill>
          <a:blip r:embed="rId3"/>
          <a:stretch>
            <a:fillRect/>
          </a:stretch>
        </p:blipFill>
        <p:spPr>
          <a:xfrm>
            <a:off x="3528348" y="1755250"/>
            <a:ext cx="10479947" cy="5893466"/>
          </a:xfrm>
          <a:prstGeom prst="rect">
            <a:avLst/>
          </a:prstGeom>
          <a:ln>
            <a:solidFill>
              <a:schemeClr val="tx1"/>
            </a:solidFill>
          </a:ln>
        </p:spPr>
      </p:pic>
    </p:spTree>
    <p:extLst>
      <p:ext uri="{BB962C8B-B14F-4D97-AF65-F5344CB8AC3E}">
        <p14:creationId xmlns:p14="http://schemas.microsoft.com/office/powerpoint/2010/main" val="599091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165"/>
        <p:cNvGrpSpPr/>
        <p:nvPr/>
      </p:nvGrpSpPr>
      <p:grpSpPr>
        <a:xfrm>
          <a:off x="0" y="0"/>
          <a:ext cx="0" cy="0"/>
          <a:chOff x="0" y="0"/>
          <a:chExt cx="0" cy="0"/>
        </a:xfrm>
      </p:grpSpPr>
      <p:cxnSp>
        <p:nvCxnSpPr>
          <p:cNvPr id="185" name="Google Shape;185;p5"/>
          <p:cNvCxnSpPr/>
          <p:nvPr/>
        </p:nvCxnSpPr>
        <p:spPr>
          <a:xfrm rot="-5400000">
            <a:off x="12030075" y="5129213"/>
            <a:ext cx="10287000" cy="0"/>
          </a:xfrm>
          <a:prstGeom prst="straightConnector1">
            <a:avLst/>
          </a:prstGeom>
          <a:noFill/>
          <a:ln w="28575" cap="flat" cmpd="sng">
            <a:solidFill>
              <a:srgbClr val="CFC9BD"/>
            </a:solidFill>
            <a:prstDash val="solid"/>
            <a:round/>
            <a:headEnd type="none" w="sm" len="sm"/>
            <a:tailEnd type="none" w="sm" len="sm"/>
          </a:ln>
        </p:spPr>
      </p:cxnSp>
      <p:sp>
        <p:nvSpPr>
          <p:cNvPr id="8" name="TextBox 7">
            <a:extLst>
              <a:ext uri="{FF2B5EF4-FFF2-40B4-BE49-F238E27FC236}">
                <a16:creationId xmlns:a16="http://schemas.microsoft.com/office/drawing/2014/main" id="{3723358E-9328-ED6A-C130-EC54A7B61CFF}"/>
              </a:ext>
            </a:extLst>
          </p:cNvPr>
          <p:cNvSpPr txBox="1"/>
          <p:nvPr/>
        </p:nvSpPr>
        <p:spPr>
          <a:xfrm>
            <a:off x="532000" y="386095"/>
            <a:ext cx="16472645" cy="769441"/>
          </a:xfrm>
          <a:prstGeom prst="rect">
            <a:avLst/>
          </a:prstGeom>
          <a:noFill/>
        </p:spPr>
        <p:txBody>
          <a:bodyPr wrap="square">
            <a:spAutoFit/>
          </a:bodyPr>
          <a:lstStyle/>
          <a:p>
            <a:pPr algn="ctr"/>
            <a:r>
              <a:rPr lang="en-US" sz="4400" b="0" i="0" u="none" strike="noStrike" cap="none" dirty="0">
                <a:solidFill>
                  <a:srgbClr val="000000"/>
                </a:solidFill>
                <a:latin typeface="Alegreya Sans Medium"/>
                <a:ea typeface="Alegreya Sans Medium"/>
                <a:cs typeface="Alegreya Sans Medium"/>
                <a:sym typeface="Alegreya Sans Medium"/>
              </a:rPr>
              <a:t>Why population growth changes?</a:t>
            </a:r>
            <a:endParaRPr lang="en-GB" sz="4400" b="0" i="0" dirty="0">
              <a:solidFill>
                <a:schemeClr val="tx1"/>
              </a:solidFill>
              <a:effectLst/>
              <a:latin typeface="Merriweather" panose="00000500000000000000" pitchFamily="2" charset="0"/>
            </a:endParaRPr>
          </a:p>
        </p:txBody>
      </p:sp>
      <p:pic>
        <p:nvPicPr>
          <p:cNvPr id="4" name="Picture 3">
            <a:extLst>
              <a:ext uri="{FF2B5EF4-FFF2-40B4-BE49-F238E27FC236}">
                <a16:creationId xmlns:a16="http://schemas.microsoft.com/office/drawing/2014/main" id="{7A352790-3B56-D379-0EF0-E995CAFB2F18}"/>
              </a:ext>
            </a:extLst>
          </p:cNvPr>
          <p:cNvPicPr>
            <a:picLocks noChangeAspect="1"/>
          </p:cNvPicPr>
          <p:nvPr/>
        </p:nvPicPr>
        <p:blipFill>
          <a:blip r:embed="rId3"/>
          <a:stretch>
            <a:fillRect/>
          </a:stretch>
        </p:blipFill>
        <p:spPr>
          <a:xfrm>
            <a:off x="3119718" y="1488159"/>
            <a:ext cx="11030253" cy="6183771"/>
          </a:xfrm>
          <a:prstGeom prst="rect">
            <a:avLst/>
          </a:prstGeom>
        </p:spPr>
        <p:style>
          <a:lnRef idx="2">
            <a:schemeClr val="dk1"/>
          </a:lnRef>
          <a:fillRef idx="1">
            <a:schemeClr val="lt1"/>
          </a:fillRef>
          <a:effectRef idx="0">
            <a:schemeClr val="dk1"/>
          </a:effectRef>
          <a:fontRef idx="minor">
            <a:schemeClr val="dk1"/>
          </a:fontRef>
        </p:style>
      </p:pic>
      <p:sp>
        <p:nvSpPr>
          <p:cNvPr id="7" name="TextBox 6">
            <a:extLst>
              <a:ext uri="{FF2B5EF4-FFF2-40B4-BE49-F238E27FC236}">
                <a16:creationId xmlns:a16="http://schemas.microsoft.com/office/drawing/2014/main" id="{0A22D1D5-6C97-3F6B-406F-EBE1E3B73550}"/>
              </a:ext>
            </a:extLst>
          </p:cNvPr>
          <p:cNvSpPr txBox="1"/>
          <p:nvPr/>
        </p:nvSpPr>
        <p:spPr>
          <a:xfrm>
            <a:off x="2810435" y="8337176"/>
            <a:ext cx="11456894" cy="461665"/>
          </a:xfrm>
          <a:prstGeom prst="rect">
            <a:avLst/>
          </a:prstGeom>
          <a:noFill/>
        </p:spPr>
        <p:txBody>
          <a:bodyPr wrap="square" rtlCol="0">
            <a:spAutoFit/>
          </a:bodyPr>
          <a:lstStyle/>
          <a:p>
            <a:r>
              <a:rPr lang="en-CA" sz="2400" dirty="0">
                <a:latin typeface="Franklin Gothic Book" panose="020B0503020102020204" pitchFamily="34" charset="0"/>
              </a:rPr>
              <a:t>- The main factors for growing population is birth rate and death rate. </a:t>
            </a:r>
          </a:p>
        </p:txBody>
      </p:sp>
    </p:spTree>
    <p:extLst>
      <p:ext uri="{BB962C8B-B14F-4D97-AF65-F5344CB8AC3E}">
        <p14:creationId xmlns:p14="http://schemas.microsoft.com/office/powerpoint/2010/main" val="2411962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165"/>
        <p:cNvGrpSpPr/>
        <p:nvPr/>
      </p:nvGrpSpPr>
      <p:grpSpPr>
        <a:xfrm>
          <a:off x="0" y="0"/>
          <a:ext cx="0" cy="0"/>
          <a:chOff x="0" y="0"/>
          <a:chExt cx="0" cy="0"/>
        </a:xfrm>
      </p:grpSpPr>
      <p:cxnSp>
        <p:nvCxnSpPr>
          <p:cNvPr id="185" name="Google Shape;185;p5"/>
          <p:cNvCxnSpPr/>
          <p:nvPr/>
        </p:nvCxnSpPr>
        <p:spPr>
          <a:xfrm rot="-5400000">
            <a:off x="12030075" y="5129213"/>
            <a:ext cx="10287000" cy="0"/>
          </a:xfrm>
          <a:prstGeom prst="straightConnector1">
            <a:avLst/>
          </a:prstGeom>
          <a:noFill/>
          <a:ln w="28575" cap="flat" cmpd="sng">
            <a:solidFill>
              <a:srgbClr val="CFC9BD"/>
            </a:solidFill>
            <a:prstDash val="solid"/>
            <a:round/>
            <a:headEnd type="none" w="sm" len="sm"/>
            <a:tailEnd type="none" w="sm" len="sm"/>
          </a:ln>
        </p:spPr>
      </p:cxnSp>
      <p:sp>
        <p:nvSpPr>
          <p:cNvPr id="2" name="TextBox 1">
            <a:extLst>
              <a:ext uri="{FF2B5EF4-FFF2-40B4-BE49-F238E27FC236}">
                <a16:creationId xmlns:a16="http://schemas.microsoft.com/office/drawing/2014/main" id="{98433609-F776-6DF7-9F53-B97B5F071AF2}"/>
              </a:ext>
            </a:extLst>
          </p:cNvPr>
          <p:cNvSpPr txBox="1"/>
          <p:nvPr/>
        </p:nvSpPr>
        <p:spPr>
          <a:xfrm>
            <a:off x="1114424" y="317257"/>
            <a:ext cx="14966576" cy="1120307"/>
          </a:xfrm>
          <a:prstGeom prst="rect">
            <a:avLst/>
          </a:prstGeom>
          <a:noFill/>
        </p:spPr>
        <p:txBody>
          <a:bodyPr wrap="square" rtlCol="0">
            <a:spAutoFit/>
          </a:bodyPr>
          <a:lstStyle/>
          <a:p>
            <a:pPr marR="0" lvl="0" algn="ctr" rtl="0">
              <a:lnSpc>
                <a:spcPct val="120000"/>
              </a:lnSpc>
              <a:spcBef>
                <a:spcPts val="0"/>
              </a:spcBef>
              <a:spcAft>
                <a:spcPts val="0"/>
              </a:spcAft>
              <a:buClr>
                <a:srgbClr val="000000"/>
              </a:buClr>
              <a:buSzPts val="2000"/>
            </a:pPr>
            <a:r>
              <a:rPr lang="en-US" sz="4400" dirty="0">
                <a:latin typeface="Alegreya Sans Medium" panose="020B0604020202020204" charset="0"/>
                <a:ea typeface="Alegreya Sans Medium"/>
                <a:cs typeface="Alegreya Sans Medium"/>
                <a:sym typeface="Alegreya Sans Medium"/>
              </a:rPr>
              <a:t>What is the proportion of total population?</a:t>
            </a:r>
            <a:r>
              <a:rPr lang="en-US" sz="4400" b="0" i="0" u="none" strike="noStrike" cap="none" dirty="0">
                <a:solidFill>
                  <a:srgbClr val="000000"/>
                </a:solidFill>
                <a:latin typeface="Alegreya Sans Medium" panose="020B0604020202020204" charset="0"/>
                <a:ea typeface="Alegreya Sans Medium"/>
                <a:cs typeface="Alegreya Sans Medium"/>
                <a:sym typeface="Alegreya Sans Medium"/>
              </a:rPr>
              <a:t> </a:t>
            </a:r>
            <a:endParaRPr lang="en-CA" sz="4400" dirty="0">
              <a:latin typeface="Alegreya Sans Medium" panose="020B0604020202020204" charset="0"/>
            </a:endParaRPr>
          </a:p>
          <a:p>
            <a:pPr algn="ctr"/>
            <a:endParaRPr lang="en-CA" dirty="0">
              <a:solidFill>
                <a:schemeClr val="tx1"/>
              </a:solidFill>
              <a:latin typeface="Alegreya Sans Medium" panose="020B0604020202020204" charset="0"/>
            </a:endParaRPr>
          </a:p>
        </p:txBody>
      </p:sp>
      <p:sp>
        <p:nvSpPr>
          <p:cNvPr id="6" name="TextBox 5">
            <a:extLst>
              <a:ext uri="{FF2B5EF4-FFF2-40B4-BE49-F238E27FC236}">
                <a16:creationId xmlns:a16="http://schemas.microsoft.com/office/drawing/2014/main" id="{837323ED-8CBF-5148-339C-FB123FFE0D30}"/>
              </a:ext>
            </a:extLst>
          </p:cNvPr>
          <p:cNvSpPr txBox="1"/>
          <p:nvPr/>
        </p:nvSpPr>
        <p:spPr>
          <a:xfrm>
            <a:off x="2164980" y="7722974"/>
            <a:ext cx="13958039" cy="1200329"/>
          </a:xfrm>
          <a:prstGeom prst="rect">
            <a:avLst/>
          </a:prstGeom>
          <a:noFill/>
        </p:spPr>
        <p:txBody>
          <a:bodyPr wrap="square" rtlCol="0">
            <a:spAutoFit/>
          </a:bodyPr>
          <a:lstStyle/>
          <a:p>
            <a:pPr marL="457200" indent="-457200">
              <a:buFontTx/>
              <a:buChar char="-"/>
            </a:pPr>
            <a:r>
              <a:rPr lang="en-CA" sz="2400" dirty="0">
                <a:latin typeface="Franklin Gothic Book" panose="020B0503020102020204" pitchFamily="34" charset="0"/>
              </a:rPr>
              <a:t>Annual population was growing till 1962 and 1963 then declining over the decade.</a:t>
            </a:r>
          </a:p>
          <a:p>
            <a:pPr marL="457200" indent="-457200">
              <a:buFontTx/>
              <a:buChar char="-"/>
            </a:pPr>
            <a:r>
              <a:rPr lang="en-CA" sz="2400" dirty="0">
                <a:latin typeface="Franklin Gothic Book" panose="020B0503020102020204" pitchFamily="34" charset="0"/>
              </a:rPr>
              <a:t>We can see the proportion of total population by the age and from the graph we can see that at one point age of 65+ is increasing over the under the age of 5.</a:t>
            </a:r>
          </a:p>
        </p:txBody>
      </p:sp>
      <p:pic>
        <p:nvPicPr>
          <p:cNvPr id="4" name="Picture 3">
            <a:extLst>
              <a:ext uri="{FF2B5EF4-FFF2-40B4-BE49-F238E27FC236}">
                <a16:creationId xmlns:a16="http://schemas.microsoft.com/office/drawing/2014/main" id="{2397D004-5673-C208-E126-F9F3DCB7197B}"/>
              </a:ext>
            </a:extLst>
          </p:cNvPr>
          <p:cNvPicPr>
            <a:picLocks noChangeAspect="1"/>
          </p:cNvPicPr>
          <p:nvPr/>
        </p:nvPicPr>
        <p:blipFill>
          <a:blip r:embed="rId3"/>
          <a:stretch>
            <a:fillRect/>
          </a:stretch>
        </p:blipFill>
        <p:spPr>
          <a:xfrm>
            <a:off x="3077695" y="1363697"/>
            <a:ext cx="11040033" cy="5876819"/>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634274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165"/>
        <p:cNvGrpSpPr/>
        <p:nvPr/>
      </p:nvGrpSpPr>
      <p:grpSpPr>
        <a:xfrm>
          <a:off x="0" y="0"/>
          <a:ext cx="0" cy="0"/>
          <a:chOff x="0" y="0"/>
          <a:chExt cx="0" cy="0"/>
        </a:xfrm>
      </p:grpSpPr>
      <p:cxnSp>
        <p:nvCxnSpPr>
          <p:cNvPr id="185" name="Google Shape;185;p5"/>
          <p:cNvCxnSpPr/>
          <p:nvPr/>
        </p:nvCxnSpPr>
        <p:spPr>
          <a:xfrm rot="-5400000">
            <a:off x="12030075" y="5129213"/>
            <a:ext cx="10287000" cy="0"/>
          </a:xfrm>
          <a:prstGeom prst="straightConnector1">
            <a:avLst/>
          </a:prstGeom>
          <a:noFill/>
          <a:ln w="28575" cap="flat" cmpd="sng">
            <a:solidFill>
              <a:srgbClr val="CFC9BD"/>
            </a:solidFill>
            <a:prstDash val="solid"/>
            <a:round/>
            <a:headEnd type="none" w="sm" len="sm"/>
            <a:tailEnd type="none" w="sm" len="sm"/>
          </a:ln>
        </p:spPr>
      </p:cxnSp>
      <p:sp>
        <p:nvSpPr>
          <p:cNvPr id="2" name="TextBox 1">
            <a:extLst>
              <a:ext uri="{FF2B5EF4-FFF2-40B4-BE49-F238E27FC236}">
                <a16:creationId xmlns:a16="http://schemas.microsoft.com/office/drawing/2014/main" id="{98433609-F776-6DF7-9F53-B97B5F071AF2}"/>
              </a:ext>
            </a:extLst>
          </p:cNvPr>
          <p:cNvSpPr txBox="1"/>
          <p:nvPr/>
        </p:nvSpPr>
        <p:spPr>
          <a:xfrm>
            <a:off x="1331259" y="13446"/>
            <a:ext cx="14966576" cy="1120307"/>
          </a:xfrm>
          <a:prstGeom prst="rect">
            <a:avLst/>
          </a:prstGeom>
          <a:noFill/>
        </p:spPr>
        <p:txBody>
          <a:bodyPr wrap="square" rtlCol="0">
            <a:spAutoFit/>
          </a:bodyPr>
          <a:lstStyle/>
          <a:p>
            <a:pPr algn="ctr">
              <a:lnSpc>
                <a:spcPct val="120000"/>
              </a:lnSpc>
              <a:buSzPts val="2000"/>
            </a:pPr>
            <a:r>
              <a:rPr lang="en-US" sz="4400" b="0" i="0" u="none" strike="noStrike" cap="none" dirty="0">
                <a:solidFill>
                  <a:srgbClr val="000000"/>
                </a:solidFill>
                <a:latin typeface="Alegreya Sans Medium"/>
                <a:ea typeface="Alegreya Sans Medium"/>
                <a:cs typeface="Alegreya Sans Medium"/>
                <a:sym typeface="Alegreya Sans Medium"/>
              </a:rPr>
              <a:t>How does migration affect country populations?</a:t>
            </a:r>
            <a:endParaRPr lang="en-US" sz="4400" dirty="0"/>
          </a:p>
          <a:p>
            <a:pPr algn="ctr"/>
            <a:endParaRPr lang="en-CA" dirty="0">
              <a:solidFill>
                <a:schemeClr val="tx1"/>
              </a:solidFill>
              <a:latin typeface="Merriweather" panose="00000500000000000000" pitchFamily="2" charset="0"/>
            </a:endParaRPr>
          </a:p>
        </p:txBody>
      </p:sp>
      <p:sp>
        <p:nvSpPr>
          <p:cNvPr id="5" name="TextBox 4">
            <a:extLst>
              <a:ext uri="{FF2B5EF4-FFF2-40B4-BE49-F238E27FC236}">
                <a16:creationId xmlns:a16="http://schemas.microsoft.com/office/drawing/2014/main" id="{DA195464-1B99-0B9E-F219-2998697C0119}"/>
              </a:ext>
            </a:extLst>
          </p:cNvPr>
          <p:cNvSpPr txBox="1"/>
          <p:nvPr/>
        </p:nvSpPr>
        <p:spPr>
          <a:xfrm>
            <a:off x="2299457" y="7633714"/>
            <a:ext cx="13689087" cy="1384995"/>
          </a:xfrm>
          <a:prstGeom prst="rect">
            <a:avLst/>
          </a:prstGeom>
          <a:noFill/>
        </p:spPr>
        <p:txBody>
          <a:bodyPr wrap="square" rtlCol="0">
            <a:spAutoFit/>
          </a:bodyPr>
          <a:lstStyle/>
          <a:p>
            <a:pPr marL="457200" indent="-457200">
              <a:buFontTx/>
              <a:buChar char="-"/>
            </a:pPr>
            <a:r>
              <a:rPr lang="en-CA" sz="2800" dirty="0">
                <a:latin typeface="Franklin Gothic Book" panose="020B0503020102020204" pitchFamily="34" charset="0"/>
              </a:rPr>
              <a:t>As it can be seen from the above chart, Niger still had a high population growth rate despite the rate of migration.</a:t>
            </a:r>
          </a:p>
          <a:p>
            <a:pPr marL="457200" indent="-457200">
              <a:buFontTx/>
              <a:buChar char="-"/>
            </a:pPr>
            <a:r>
              <a:rPr lang="en-CA" sz="2800" dirty="0">
                <a:latin typeface="Franklin Gothic Book" panose="020B0503020102020204" pitchFamily="34" charset="0"/>
              </a:rPr>
              <a:t>The highest migration rate was between year 1980 to 1995</a:t>
            </a:r>
          </a:p>
        </p:txBody>
      </p:sp>
      <p:pic>
        <p:nvPicPr>
          <p:cNvPr id="4" name="Picture 3">
            <a:extLst>
              <a:ext uri="{FF2B5EF4-FFF2-40B4-BE49-F238E27FC236}">
                <a16:creationId xmlns:a16="http://schemas.microsoft.com/office/drawing/2014/main" id="{F561A43E-DB79-3BAC-A851-CEBA8BCBB2AB}"/>
              </a:ext>
            </a:extLst>
          </p:cNvPr>
          <p:cNvPicPr>
            <a:picLocks noChangeAspect="1"/>
          </p:cNvPicPr>
          <p:nvPr/>
        </p:nvPicPr>
        <p:blipFill>
          <a:blip r:embed="rId3"/>
          <a:stretch>
            <a:fillRect/>
          </a:stretch>
        </p:blipFill>
        <p:spPr>
          <a:xfrm>
            <a:off x="3381552" y="1268291"/>
            <a:ext cx="10609611" cy="6033462"/>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871185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165"/>
        <p:cNvGrpSpPr/>
        <p:nvPr/>
      </p:nvGrpSpPr>
      <p:grpSpPr>
        <a:xfrm>
          <a:off x="0" y="0"/>
          <a:ext cx="0" cy="0"/>
          <a:chOff x="0" y="0"/>
          <a:chExt cx="0" cy="0"/>
        </a:xfrm>
      </p:grpSpPr>
      <p:cxnSp>
        <p:nvCxnSpPr>
          <p:cNvPr id="185" name="Google Shape;185;p5"/>
          <p:cNvCxnSpPr/>
          <p:nvPr/>
        </p:nvCxnSpPr>
        <p:spPr>
          <a:xfrm rot="-5400000">
            <a:off x="12030075" y="5129213"/>
            <a:ext cx="10287000" cy="0"/>
          </a:xfrm>
          <a:prstGeom prst="straightConnector1">
            <a:avLst/>
          </a:prstGeom>
          <a:noFill/>
          <a:ln w="28575" cap="flat" cmpd="sng">
            <a:solidFill>
              <a:srgbClr val="CFC9BD"/>
            </a:solidFill>
            <a:prstDash val="solid"/>
            <a:round/>
            <a:headEnd type="none" w="sm" len="sm"/>
            <a:tailEnd type="none" w="sm" len="sm"/>
          </a:ln>
        </p:spPr>
      </p:cxnSp>
      <p:sp>
        <p:nvSpPr>
          <p:cNvPr id="8" name="TextBox 7">
            <a:extLst>
              <a:ext uri="{FF2B5EF4-FFF2-40B4-BE49-F238E27FC236}">
                <a16:creationId xmlns:a16="http://schemas.microsoft.com/office/drawing/2014/main" id="{EC1CAB39-CB8C-DF34-896D-0D5FEA3951CB}"/>
              </a:ext>
            </a:extLst>
          </p:cNvPr>
          <p:cNvSpPr txBox="1"/>
          <p:nvPr/>
        </p:nvSpPr>
        <p:spPr>
          <a:xfrm>
            <a:off x="1331259" y="359869"/>
            <a:ext cx="14966576" cy="827278"/>
          </a:xfrm>
          <a:prstGeom prst="rect">
            <a:avLst/>
          </a:prstGeom>
          <a:noFill/>
        </p:spPr>
        <p:txBody>
          <a:bodyPr wrap="square" rtlCol="0">
            <a:spAutoFit/>
          </a:bodyPr>
          <a:lstStyle/>
          <a:p>
            <a:pPr marR="0" lvl="0" algn="ctr" rtl="0">
              <a:lnSpc>
                <a:spcPct val="120000"/>
              </a:lnSpc>
              <a:spcBef>
                <a:spcPts val="0"/>
              </a:spcBef>
              <a:spcAft>
                <a:spcPts val="0"/>
              </a:spcAft>
              <a:buClr>
                <a:srgbClr val="000000"/>
              </a:buClr>
              <a:buSzPts val="2000"/>
            </a:pPr>
            <a:r>
              <a:rPr lang="en-US" sz="4400" b="0" i="0" u="none" strike="noStrike" cap="none" dirty="0">
                <a:solidFill>
                  <a:srgbClr val="000000"/>
                </a:solidFill>
                <a:latin typeface="Alegreya Sans Medium"/>
                <a:ea typeface="Alegreya Sans Medium"/>
                <a:cs typeface="Alegreya Sans Medium"/>
                <a:sym typeface="Alegreya Sans Medium"/>
              </a:rPr>
              <a:t>How does rapid population growth come to an end?</a:t>
            </a:r>
            <a:endParaRPr lang="en-US" sz="4400" dirty="0"/>
          </a:p>
        </p:txBody>
      </p:sp>
      <p:sp>
        <p:nvSpPr>
          <p:cNvPr id="9" name="TextBox 8">
            <a:extLst>
              <a:ext uri="{FF2B5EF4-FFF2-40B4-BE49-F238E27FC236}">
                <a16:creationId xmlns:a16="http://schemas.microsoft.com/office/drawing/2014/main" id="{63CD395D-205B-F63A-8572-8E490D9395C8}"/>
              </a:ext>
            </a:extLst>
          </p:cNvPr>
          <p:cNvSpPr txBox="1"/>
          <p:nvPr/>
        </p:nvSpPr>
        <p:spPr>
          <a:xfrm>
            <a:off x="2414393" y="7662806"/>
            <a:ext cx="12800308" cy="1569660"/>
          </a:xfrm>
          <a:prstGeom prst="rect">
            <a:avLst/>
          </a:prstGeom>
          <a:noFill/>
        </p:spPr>
        <p:txBody>
          <a:bodyPr wrap="square" rtlCol="0">
            <a:spAutoFit/>
          </a:bodyPr>
          <a:lstStyle/>
          <a:p>
            <a:pPr marL="457200" indent="-457200">
              <a:buFontTx/>
              <a:buChar char="-"/>
            </a:pPr>
            <a:r>
              <a:rPr lang="en-CA" sz="2400" dirty="0">
                <a:latin typeface="Franklin Gothic Book" panose="020B0503020102020204" pitchFamily="34" charset="0"/>
              </a:rPr>
              <a:t>Life expectancy is growing year by year because of growing health sector</a:t>
            </a:r>
          </a:p>
          <a:p>
            <a:pPr marL="457200" indent="-457200">
              <a:buFontTx/>
              <a:buChar char="-"/>
            </a:pPr>
            <a:r>
              <a:rPr lang="en-CA" sz="2400" dirty="0">
                <a:latin typeface="Franklin Gothic Book" panose="020B0503020102020204" pitchFamily="34" charset="0"/>
              </a:rPr>
              <a:t>From the UN project prediction, life expectancy is stable in upcoming years</a:t>
            </a:r>
          </a:p>
          <a:p>
            <a:pPr marL="457200" indent="-457200">
              <a:buFontTx/>
              <a:buChar char="-"/>
            </a:pPr>
            <a:r>
              <a:rPr lang="en-CA" sz="2400" dirty="0">
                <a:latin typeface="Franklin Gothic Book" panose="020B0503020102020204" pitchFamily="34" charset="0"/>
              </a:rPr>
              <a:t>Fertility rate has been declining over the years and people tended to have more kids in previous years.</a:t>
            </a:r>
          </a:p>
        </p:txBody>
      </p:sp>
      <p:pic>
        <p:nvPicPr>
          <p:cNvPr id="3" name="Picture 2">
            <a:extLst>
              <a:ext uri="{FF2B5EF4-FFF2-40B4-BE49-F238E27FC236}">
                <a16:creationId xmlns:a16="http://schemas.microsoft.com/office/drawing/2014/main" id="{E825DFE9-4D91-1553-ED52-43D2447084AA}"/>
              </a:ext>
            </a:extLst>
          </p:cNvPr>
          <p:cNvPicPr>
            <a:picLocks noChangeAspect="1"/>
          </p:cNvPicPr>
          <p:nvPr/>
        </p:nvPicPr>
        <p:blipFill>
          <a:blip r:embed="rId3"/>
          <a:stretch>
            <a:fillRect/>
          </a:stretch>
        </p:blipFill>
        <p:spPr>
          <a:xfrm>
            <a:off x="3630707" y="1464391"/>
            <a:ext cx="10411544" cy="5868814"/>
          </a:xfrm>
          <a:prstGeom prst="rect">
            <a:avLst/>
          </a:prstGeom>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63551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165"/>
        <p:cNvGrpSpPr/>
        <p:nvPr/>
      </p:nvGrpSpPr>
      <p:grpSpPr>
        <a:xfrm>
          <a:off x="0" y="0"/>
          <a:ext cx="0" cy="0"/>
          <a:chOff x="0" y="0"/>
          <a:chExt cx="0" cy="0"/>
        </a:xfrm>
      </p:grpSpPr>
      <p:cxnSp>
        <p:nvCxnSpPr>
          <p:cNvPr id="185" name="Google Shape;185;p5"/>
          <p:cNvCxnSpPr/>
          <p:nvPr/>
        </p:nvCxnSpPr>
        <p:spPr>
          <a:xfrm rot="-5400000">
            <a:off x="12030075" y="5129213"/>
            <a:ext cx="10287000" cy="0"/>
          </a:xfrm>
          <a:prstGeom prst="straightConnector1">
            <a:avLst/>
          </a:prstGeom>
          <a:noFill/>
          <a:ln w="28575" cap="flat" cmpd="sng">
            <a:solidFill>
              <a:srgbClr val="CFC9BD"/>
            </a:solidFill>
            <a:prstDash val="solid"/>
            <a:round/>
            <a:headEnd type="none" w="sm" len="sm"/>
            <a:tailEnd type="none" w="sm" len="sm"/>
          </a:ln>
        </p:spPr>
      </p:cxnSp>
      <p:sp>
        <p:nvSpPr>
          <p:cNvPr id="2" name="TextBox 1">
            <a:extLst>
              <a:ext uri="{FF2B5EF4-FFF2-40B4-BE49-F238E27FC236}">
                <a16:creationId xmlns:a16="http://schemas.microsoft.com/office/drawing/2014/main" id="{98433609-F776-6DF7-9F53-B97B5F071AF2}"/>
              </a:ext>
            </a:extLst>
          </p:cNvPr>
          <p:cNvSpPr txBox="1"/>
          <p:nvPr/>
        </p:nvSpPr>
        <p:spPr>
          <a:xfrm>
            <a:off x="1331259" y="403412"/>
            <a:ext cx="14966576" cy="769441"/>
          </a:xfrm>
          <a:prstGeom prst="rect">
            <a:avLst/>
          </a:prstGeom>
          <a:noFill/>
        </p:spPr>
        <p:txBody>
          <a:bodyPr wrap="square" rtlCol="0">
            <a:spAutoFit/>
          </a:bodyPr>
          <a:lstStyle/>
          <a:p>
            <a:pPr algn="ctr"/>
            <a:r>
              <a:rPr lang="en-GB" sz="4400" b="0" i="0" dirty="0">
                <a:solidFill>
                  <a:schemeClr val="tx1"/>
                </a:solidFill>
                <a:effectLst/>
                <a:latin typeface="Alegreya Sans Medium" panose="020B0604020202020204" charset="0"/>
              </a:rPr>
              <a:t>How much do population estimates differ?</a:t>
            </a:r>
          </a:p>
        </p:txBody>
      </p:sp>
      <p:sp>
        <p:nvSpPr>
          <p:cNvPr id="6" name="TextBox 5">
            <a:extLst>
              <a:ext uri="{FF2B5EF4-FFF2-40B4-BE49-F238E27FC236}">
                <a16:creationId xmlns:a16="http://schemas.microsoft.com/office/drawing/2014/main" id="{6117ED59-3EEA-9819-DF64-16495E81BF7D}"/>
              </a:ext>
            </a:extLst>
          </p:cNvPr>
          <p:cNvSpPr txBox="1"/>
          <p:nvPr/>
        </p:nvSpPr>
        <p:spPr>
          <a:xfrm>
            <a:off x="2414393" y="7554287"/>
            <a:ext cx="12800308" cy="1200329"/>
          </a:xfrm>
          <a:prstGeom prst="rect">
            <a:avLst/>
          </a:prstGeom>
          <a:noFill/>
        </p:spPr>
        <p:txBody>
          <a:bodyPr wrap="square" rtlCol="0">
            <a:spAutoFit/>
          </a:bodyPr>
          <a:lstStyle/>
          <a:p>
            <a:pPr marL="457200" indent="-457200">
              <a:buFontTx/>
              <a:buChar char="-"/>
            </a:pPr>
            <a:r>
              <a:rPr lang="en-GB" sz="2400" dirty="0">
                <a:latin typeface="Franklin Gothic Book" panose="020B0503020102020204" pitchFamily="34" charset="0"/>
              </a:rPr>
              <a:t>Population estimates rely on various data sources, such as censuses, surveys, and administrative records. The accuracy and completeness of these sources can vary widely, depending on the quality of the data collection methods and the availability of resources.</a:t>
            </a:r>
            <a:endParaRPr lang="en-CA" sz="2400" dirty="0">
              <a:latin typeface="Franklin Gothic Book" panose="020B0503020102020204" pitchFamily="34" charset="0"/>
            </a:endParaRPr>
          </a:p>
        </p:txBody>
      </p:sp>
      <p:pic>
        <p:nvPicPr>
          <p:cNvPr id="4" name="Picture 3">
            <a:extLst>
              <a:ext uri="{FF2B5EF4-FFF2-40B4-BE49-F238E27FC236}">
                <a16:creationId xmlns:a16="http://schemas.microsoft.com/office/drawing/2014/main" id="{0ACD7653-84DA-1BA1-C9BC-F7D3C3406999}"/>
              </a:ext>
            </a:extLst>
          </p:cNvPr>
          <p:cNvPicPr>
            <a:picLocks noChangeAspect="1"/>
          </p:cNvPicPr>
          <p:nvPr/>
        </p:nvPicPr>
        <p:blipFill>
          <a:blip r:embed="rId3"/>
          <a:stretch>
            <a:fillRect/>
          </a:stretch>
        </p:blipFill>
        <p:spPr>
          <a:xfrm>
            <a:off x="3661184" y="1478927"/>
            <a:ext cx="10306726" cy="5769286"/>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4210990995"/>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1268</TotalTime>
  <Words>487</Words>
  <Application>Microsoft Office PowerPoint</Application>
  <PresentationFormat>Custom</PresentationFormat>
  <Paragraphs>40</Paragraphs>
  <Slides>11</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Georgia</vt:lpstr>
      <vt:lpstr>Arial</vt:lpstr>
      <vt:lpstr>Lato</vt:lpstr>
      <vt:lpstr>Calibri</vt:lpstr>
      <vt:lpstr>Alegreya Sans Medium</vt:lpstr>
      <vt:lpstr>Maiandra GD</vt:lpstr>
      <vt:lpstr>Merriweather</vt:lpstr>
      <vt:lpstr>Franklin Gothic Book</vt:lpstr>
      <vt:lpstr>Mistral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April Qianwen Fang</dc:creator>
  <cp:lastModifiedBy>harsh mistry</cp:lastModifiedBy>
  <cp:revision>22</cp:revision>
  <dcterms:modified xsi:type="dcterms:W3CDTF">2023-04-05T20:43:10Z</dcterms:modified>
</cp:coreProperties>
</file>